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92" r:id="rId3"/>
    <p:sldId id="257" r:id="rId4"/>
    <p:sldId id="258" r:id="rId5"/>
    <p:sldId id="283" r:id="rId6"/>
    <p:sldId id="259" r:id="rId7"/>
    <p:sldId id="268" r:id="rId8"/>
    <p:sldId id="267" r:id="rId9"/>
    <p:sldId id="285" r:id="rId10"/>
    <p:sldId id="286" r:id="rId11"/>
    <p:sldId id="262" r:id="rId12"/>
    <p:sldId id="290" r:id="rId13"/>
    <p:sldId id="274" r:id="rId14"/>
    <p:sldId id="289" r:id="rId15"/>
    <p:sldId id="287" r:id="rId16"/>
    <p:sldId id="277" r:id="rId17"/>
    <p:sldId id="284" r:id="rId18"/>
    <p:sldId id="294" r:id="rId19"/>
    <p:sldId id="278" r:id="rId20"/>
  </p:sldIdLst>
  <p:sldSz cx="9144000" cy="5143500" type="screen16x9"/>
  <p:notesSz cx="6858000" cy="9144000"/>
  <p:embeddedFontLst>
    <p:embeddedFont>
      <p:font typeface="Poppins" panose="020B060402020202020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Poppins Light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7925AC-116F-4583-8FCB-06DF1246B90E}">
  <a:tblStyle styleId="{EB7925AC-116F-4583-8FCB-06DF1246B9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89" autoAdjust="0"/>
  </p:normalViewPr>
  <p:slideViewPr>
    <p:cSldViewPr snapToGrid="0">
      <p:cViewPr varScale="1">
        <p:scale>
          <a:sx n="104" d="100"/>
          <a:sy n="104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168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419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914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5373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704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904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FACILITATE STUDENTS AND TEACHERS TO MAKE APPOINTMENTS WITH EACH OTHER.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PLATFORM BETWEEN STUDENT AND TEACHER TO SCHEDULE THEIR APPOINTMENTS 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en-US" sz="1100" dirty="0" smtClean="0"/>
              <a:t>STUDENT IF HE NEEDS TO MEET A TEACHER, HE HAS NO IDEA OF WHEN TEACHER WILL BE AVAILABLE IN HIS OFFICE.</a:t>
            </a:r>
          </a:p>
          <a:p>
            <a:pPr marL="139700" indent="0" algn="just">
              <a:buNone/>
            </a:pPr>
            <a:r>
              <a:rPr lang="en-US" sz="1100" dirty="0" smtClean="0"/>
              <a:t>IT’S TIRESOME PROCESS FOR THE STUDENT TO GO EVERY TIME TO TEACHER OFFICE TO CHECK IF THE TEACHER IS AVAILABLE!</a:t>
            </a:r>
          </a:p>
          <a:p>
            <a:pPr marL="139700" indent="0" algn="just">
              <a:buNone/>
            </a:pPr>
            <a:r>
              <a:rPr lang="en-US" sz="1100" dirty="0" smtClean="0"/>
              <a:t>Teacher if he needs to meet a random student in the class he teaches, he has no computerized mechanism to communicate with that student of his choice</a:t>
            </a:r>
          </a:p>
          <a:p>
            <a:pPr marL="139700" indent="0" algn="just">
              <a:buNone/>
            </a:pPr>
            <a:r>
              <a:rPr lang="en-US" sz="1100" dirty="0" smtClean="0"/>
              <a:t>Record of appointment made either by student or teacher is not well kept</a:t>
            </a:r>
          </a:p>
          <a:p>
            <a:pPr marL="13970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dirty="0" smtClean="0"/>
              <a:t>Difficult to track and manage the appointments  </a:t>
            </a:r>
          </a:p>
          <a:p>
            <a:pPr marL="13970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fr-FR" sz="1100" dirty="0" smtClean="0"/>
              <a:t>Record</a:t>
            </a:r>
            <a:r>
              <a:rPr lang="fr-FR" sz="1100" baseline="0" dirty="0" smtClean="0"/>
              <a:t> of </a:t>
            </a:r>
            <a:r>
              <a:rPr lang="fr-FR" sz="1100" baseline="0" dirty="0" err="1" smtClean="0"/>
              <a:t>appointments</a:t>
            </a:r>
            <a:r>
              <a:rPr lang="fr-FR" sz="1100" baseline="0" dirty="0" smtClean="0"/>
              <a:t> are not </a:t>
            </a:r>
            <a:r>
              <a:rPr lang="fr-FR" sz="1100" baseline="0" dirty="0" err="1" smtClean="0"/>
              <a:t>kept</a:t>
            </a:r>
            <a:endParaRPr lang="en-US" sz="1100" dirty="0" smtClean="0"/>
          </a:p>
          <a:p>
            <a:pPr marL="139700" indent="0" algn="just">
              <a:buNone/>
            </a:pPr>
            <a:endParaRPr lang="en-US" sz="1100" dirty="0" smtClean="0"/>
          </a:p>
          <a:p>
            <a:pPr marL="139700" indent="0" algn="just"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if a student wants an appointment with a teacher, he first checks the free time listed by the particular teacher and if the mentioned time interests the student then student request teacher for an appointment.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Similarly, the teacher can also request a student to meet him at a particular time!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3227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488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308378" y="3811995"/>
            <a:ext cx="1844185" cy="1844185"/>
            <a:chOff x="-474900" y="321200"/>
            <a:chExt cx="2324700" cy="2324700"/>
          </a:xfrm>
        </p:grpSpPr>
        <p:sp>
          <p:nvSpPr>
            <p:cNvPr id="107" name="Google Shape;107;p10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0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7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ctrTitle"/>
          </p:nvPr>
        </p:nvSpPr>
        <p:spPr>
          <a:xfrm>
            <a:off x="2364247" y="814214"/>
            <a:ext cx="5040759" cy="27209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STUDENT-TEACHER</a:t>
            </a:r>
            <a:r>
              <a:rPr lang="en" sz="3200" u="sng" dirty="0" smtClean="0"/>
              <a:t> </a:t>
            </a:r>
            <a:r>
              <a:rPr lang="en" sz="3200" dirty="0" smtClean="0"/>
              <a:t>APPOINTMENT</a:t>
            </a:r>
            <a:r>
              <a:rPr lang="en" sz="3200" u="sng" dirty="0" smtClean="0"/>
              <a:t> </a:t>
            </a:r>
            <a:r>
              <a:rPr lang="en" sz="3200" dirty="0" smtClean="0"/>
              <a:t>SYSTEM</a:t>
            </a: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7" y="814214"/>
            <a:ext cx="1255500" cy="125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" y="4308464"/>
            <a:ext cx="491557" cy="744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466849" y="1505713"/>
            <a:ext cx="3972956" cy="403956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900" dirty="0" smtClean="0">
                <a:latin typeface="Poppins" panose="020B0604020202020204" charset="0"/>
                <a:cs typeface="Poppins" panose="020B0604020202020204" charset="0"/>
              </a:rPr>
              <a:t>GUI USER FRIENDLY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latin typeface="Poppins" panose="020B0604020202020204" charset="0"/>
                <a:cs typeface="Poppins" panose="020B0604020202020204" charset="0"/>
              </a:rPr>
              <a:t>SECURE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900" dirty="0" smtClean="0">
                <a:latin typeface="Poppins" panose="020B0604020202020204" charset="0"/>
                <a:cs typeface="Poppins" panose="020B0604020202020204" charset="0"/>
              </a:rPr>
              <a:t>EASY TO USE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900" dirty="0" smtClean="0">
                <a:latin typeface="Poppins" panose="020B0604020202020204" charset="0"/>
                <a:cs typeface="Poppins" panose="020B0604020202020204" charset="0"/>
              </a:rPr>
              <a:t>RELIABLE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900" dirty="0" smtClean="0">
                <a:latin typeface="Poppins" panose="020B0604020202020204" charset="0"/>
                <a:cs typeface="Poppins" panose="020B0604020202020204" charset="0"/>
              </a:rPr>
              <a:t>24x7 AVAILABLE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900" dirty="0" smtClean="0">
              <a:latin typeface="Poppins" panose="020B0604020202020204" charset="0"/>
              <a:cs typeface="Poppins" panose="020B0604020202020204" charset="0"/>
            </a:endParaRPr>
          </a:p>
          <a:p>
            <a:pPr lvl="0">
              <a:lnSpc>
                <a:spcPct val="150000"/>
              </a:lnSpc>
            </a:pPr>
            <a:endParaRPr lang="en-US" sz="1900" dirty="0" smtClean="0">
              <a:latin typeface="Poppins" panose="020B0604020202020204" charset="0"/>
              <a:cs typeface="Poppins" panose="020B0604020202020204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900" dirty="0" smtClean="0">
              <a:latin typeface="Poppins" panose="020B0604020202020204" charset="0"/>
              <a:cs typeface="Poppins" panose="020B0604020202020204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900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906" y="185058"/>
            <a:ext cx="5175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Poppins" panose="020B0604020202020204" charset="0"/>
                <a:cs typeface="Poppins" panose="020B0604020202020204" charset="0"/>
              </a:rPr>
              <a:t>NON FUNCTIONAL REQUIREMENTS</a:t>
            </a:r>
            <a:endParaRPr lang="en-US" sz="2400" b="1" u="sng" dirty="0"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32" y="775855"/>
            <a:ext cx="1274617" cy="127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2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124" name="Picture 4" descr="Résultat de recherche d'images pour &quot;uml diagram logo png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66" y="913967"/>
            <a:ext cx="398145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228395" y="1973036"/>
            <a:ext cx="301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Poppins" panose="020B0604020202020204" charset="0"/>
                <a:cs typeface="Poppins" panose="020B0604020202020204" charset="0"/>
              </a:rPr>
              <a:t>USE CASE DIAGRAM</a:t>
            </a:r>
            <a:endParaRPr lang="en-US" sz="2400" b="1" u="sng" dirty="0"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7" name="Picture 4" descr="Résultat de recherche d'images pour &quot;uml diagram logo png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23" y="1232375"/>
            <a:ext cx="618018" cy="44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55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7" name="Picture 4" descr="Résultat de recherche d'images pour &quot;uml diagram logo png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52" y="4432775"/>
            <a:ext cx="618018" cy="44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944" y="0"/>
            <a:ext cx="6010112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427123" y="2136322"/>
            <a:ext cx="2551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Poppins" panose="020B0604020202020204" charset="0"/>
                <a:cs typeface="Poppins" panose="020B0604020202020204" charset="0"/>
              </a:rPr>
              <a:t>CLASS DIAGRAM</a:t>
            </a:r>
            <a:endParaRPr lang="en-US" sz="2400" b="1" u="sng" dirty="0"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7" name="Picture 4" descr="Résultat de recherche d'images pour &quot;uml diagram logo png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23" y="1232375"/>
            <a:ext cx="618018" cy="44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72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7" name="Picture 4" descr="Résultat de recherche d'images pour &quot;uml diagram logo png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52" y="4432775"/>
            <a:ext cx="618018" cy="44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21" y="0"/>
            <a:ext cx="68827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7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"/>
          <p:cNvSpPr/>
          <p:nvPr/>
        </p:nvSpPr>
        <p:spPr>
          <a:xfrm>
            <a:off x="2644425" y="1071107"/>
            <a:ext cx="3693825" cy="291306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5"/>
          <p:cNvSpPr/>
          <p:nvPr/>
        </p:nvSpPr>
        <p:spPr>
          <a:xfrm>
            <a:off x="2805750" y="1230488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99999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Place your screenshot here</a:t>
            </a:r>
            <a:endParaRPr sz="1000" dirty="0">
              <a:solidFill>
                <a:srgbClr val="999999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13" name="Google Shape;413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14" name="Google Shape;414;p35"/>
          <p:cNvSpPr txBox="1">
            <a:spLocks noGrp="1"/>
          </p:cNvSpPr>
          <p:nvPr>
            <p:ph type="body" idx="4294967295"/>
          </p:nvPr>
        </p:nvSpPr>
        <p:spPr>
          <a:xfrm>
            <a:off x="1725938" y="122465"/>
            <a:ext cx="5532111" cy="742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 b="1" dirty="0" smtClean="0">
                <a:latin typeface="Poppins"/>
                <a:cs typeface="Poppins"/>
                <a:sym typeface="Poppins"/>
              </a:rPr>
              <a:t>Project Implementation</a:t>
            </a:r>
            <a:endParaRPr sz="3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750" y="1230487"/>
            <a:ext cx="3374614" cy="2165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883618" y="268822"/>
            <a:ext cx="3461657" cy="519600"/>
          </a:xfrm>
        </p:spPr>
        <p:txBody>
          <a:bodyPr/>
          <a:lstStyle/>
          <a:p>
            <a:r>
              <a:rPr lang="en-US" sz="2400" b="1" u="sng" dirty="0" smtClean="0"/>
              <a:t>DEVELOMENT TOOLS</a:t>
            </a:r>
            <a:endParaRPr lang="en-US" sz="2400" b="1" u="sng" dirty="0"/>
          </a:p>
        </p:txBody>
      </p:sp>
      <p:sp>
        <p:nvSpPr>
          <p:cNvPr id="3" name="Oval 2"/>
          <p:cNvSpPr/>
          <p:nvPr/>
        </p:nvSpPr>
        <p:spPr>
          <a:xfrm>
            <a:off x="338446" y="1222661"/>
            <a:ext cx="1392382" cy="135081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87427" y="1222661"/>
            <a:ext cx="1392382" cy="135082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954024" y="1233487"/>
            <a:ext cx="1392382" cy="135082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761813" y="1236361"/>
            <a:ext cx="1368136" cy="135082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7545357" y="1222661"/>
            <a:ext cx="1368136" cy="135082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8091" y="2632363"/>
            <a:ext cx="1177636" cy="318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Eclipse IDE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8613" y="2676699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WAMP Server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16369" y="2677877"/>
            <a:ext cx="1330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SceneBuilder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5815924" y="2676699"/>
            <a:ext cx="1589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Lucid Chart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61621" y="2676698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Icons8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96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8" y="2874110"/>
            <a:ext cx="4014281" cy="202335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190671" y="2874110"/>
            <a:ext cx="5800803" cy="2137940"/>
          </a:xfrm>
        </p:spPr>
        <p:txBody>
          <a:bodyPr/>
          <a:lstStyle/>
          <a:p>
            <a:pPr marL="514350" indent="-285750" algn="just">
              <a:buFont typeface="Arial" panose="020B0604020202020204" pitchFamily="34" charset="0"/>
              <a:buChar char="•"/>
            </a:pPr>
            <a:endParaRPr lang="fr-FR" sz="1800" dirty="0" smtClean="0"/>
          </a:p>
          <a:p>
            <a:pPr marL="514350" indent="-285750" algn="just">
              <a:buFont typeface="Arial" panose="020B0604020202020204" pitchFamily="34" charset="0"/>
              <a:buChar char="•"/>
            </a:pPr>
            <a:endParaRPr lang="fr-FR" sz="1800" dirty="0" smtClean="0"/>
          </a:p>
          <a:p>
            <a:pPr marL="514350" indent="-285750" algn="just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28600" indent="0" algn="just"/>
            <a:r>
              <a:rPr lang="en-US" sz="1800" dirty="0" smtClean="0"/>
              <a:t>Giving appointment for a particular time slot within </a:t>
            </a:r>
            <a:r>
              <a:rPr lang="en-US" sz="1800" smtClean="0"/>
              <a:t>consultation hours </a:t>
            </a:r>
            <a:r>
              <a:rPr lang="en-US" sz="1800" dirty="0" smtClean="0"/>
              <a:t>can be added </a:t>
            </a:r>
          </a:p>
          <a:p>
            <a:pPr marL="514350" indent="-285750" algn="just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28600" indent="0" algn="just"/>
            <a:r>
              <a:rPr lang="en-US" sz="1800" dirty="0" smtClean="0"/>
              <a:t>Modifying the appointment and managing time slots can be further added.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21" y="500162"/>
            <a:ext cx="2376525" cy="14259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15004" y="363894"/>
            <a:ext cx="54304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latin typeface="Poppins Light" panose="020B0604020202020204" charset="0"/>
                <a:cs typeface="Poppins Light" panose="020B0604020202020204" charset="0"/>
              </a:rPr>
              <a:t>Teacher is supposed to enter only one free schedule (consultation hour)!</a:t>
            </a:r>
          </a:p>
          <a:p>
            <a:pPr algn="just"/>
            <a:r>
              <a:rPr lang="en-US" sz="1800" dirty="0">
                <a:latin typeface="Poppins Light" panose="020B0604020202020204" charset="0"/>
                <a:cs typeface="Poppins Light" panose="020B0604020202020204" charset="0"/>
              </a:rPr>
              <a:t> </a:t>
            </a:r>
          </a:p>
          <a:p>
            <a:pPr algn="just"/>
            <a:r>
              <a:rPr lang="en-US" sz="1800" dirty="0">
                <a:latin typeface="Poppins Light" panose="020B0604020202020204" charset="0"/>
                <a:cs typeface="Poppins Light" panose="020B0604020202020204" charset="0"/>
              </a:rPr>
              <a:t>Teacher is not provided the facility of entering many different consultation hours in bulk for a couple of days or for whole week or for whole month of his choice</a:t>
            </a:r>
          </a:p>
        </p:txBody>
      </p:sp>
    </p:spTree>
    <p:extLst>
      <p:ext uri="{BB962C8B-B14F-4D97-AF65-F5344CB8AC3E}">
        <p14:creationId xmlns:p14="http://schemas.microsoft.com/office/powerpoint/2010/main" val="307065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002" y="1362272"/>
            <a:ext cx="5024741" cy="2642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37" name="Google Shape;337;p30"/>
          <p:cNvGrpSpPr/>
          <p:nvPr/>
        </p:nvGrpSpPr>
        <p:grpSpPr>
          <a:xfrm>
            <a:off x="37804" y="2022043"/>
            <a:ext cx="3116238" cy="1338140"/>
            <a:chOff x="1047099" y="2241353"/>
            <a:chExt cx="3116238" cy="1338140"/>
          </a:xfrm>
        </p:grpSpPr>
        <p:sp>
          <p:nvSpPr>
            <p:cNvPr id="338" name="Google Shape;338;p30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200"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0" name="Google Shape;340;p30"/>
            <p:cNvSpPr txBox="1"/>
            <p:nvPr/>
          </p:nvSpPr>
          <p:spPr>
            <a:xfrm rot="18900000">
              <a:off x="1501399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Kofi</a:t>
              </a:r>
              <a:r>
                <a:rPr lang="en" sz="1100" b="1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b="1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Dramane</a:t>
              </a:r>
              <a:endParaRPr sz="1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1" name="Google Shape;341;p30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-FR" sz="1050" b="1" dirty="0" smtClean="0">
                  <a:latin typeface="Poppins Light"/>
                  <a:ea typeface="Poppins Light"/>
                  <a:cs typeface="Poppins Light"/>
                  <a:sym typeface="Poppins Light"/>
                </a:rPr>
                <a:t>System Analyser &amp; Tester</a:t>
              </a:r>
              <a:endParaRPr sz="1050" b="1" dirty="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5" name="Google Shape;337;p30"/>
          <p:cNvGrpSpPr/>
          <p:nvPr/>
        </p:nvGrpSpPr>
        <p:grpSpPr>
          <a:xfrm>
            <a:off x="4364674" y="1182389"/>
            <a:ext cx="2726286" cy="2547000"/>
            <a:chOff x="1293736" y="1258050"/>
            <a:chExt cx="2726286" cy="2547000"/>
          </a:xfrm>
        </p:grpSpPr>
        <p:sp>
          <p:nvSpPr>
            <p:cNvPr id="26" name="Google Shape;338;p30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" name="Google Shape;339;p30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1200" b="1" dirty="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" name="Google Shape;340;p30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Induraj PR</a:t>
              </a:r>
              <a:endParaRPr sz="1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9" name="Google Shape;341;p30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spcAft>
                  <a:spcPts val="1600"/>
                </a:spcAft>
              </a:pPr>
              <a:r>
                <a:rPr lang="fr-FR" sz="800" b="1" dirty="0" smtClean="0">
                  <a:latin typeface="Poppins Light"/>
                  <a:ea typeface="Poppins Light"/>
                  <a:cs typeface="Poppins Light"/>
                  <a:sym typeface="Poppins Light"/>
                </a:rPr>
                <a:t>GUI Designer &amp; Developers</a:t>
              </a:r>
              <a:endParaRPr lang="fr-FR" sz="800" b="1" dirty="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30" name="Google Shape;337;p30"/>
          <p:cNvGrpSpPr/>
          <p:nvPr/>
        </p:nvGrpSpPr>
        <p:grpSpPr>
          <a:xfrm>
            <a:off x="6292176" y="1254939"/>
            <a:ext cx="2726286" cy="2547000"/>
            <a:chOff x="1293736" y="1258050"/>
            <a:chExt cx="2726286" cy="2547000"/>
          </a:xfrm>
        </p:grpSpPr>
        <p:sp>
          <p:nvSpPr>
            <p:cNvPr id="31" name="Google Shape;338;p30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2" name="Google Shape;339;p30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 sz="1200" b="1" dirty="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3" name="Google Shape;340;p30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Murali Krishna M</a:t>
              </a:r>
              <a:endParaRPr sz="1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" name="Google Shape;341;p30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spcAft>
                  <a:spcPts val="1600"/>
                </a:spcAft>
              </a:pPr>
              <a:r>
                <a:rPr lang="fr-FR" sz="800" b="1" dirty="0">
                  <a:latin typeface="Poppins Light"/>
                  <a:ea typeface="Poppins Light"/>
                  <a:cs typeface="Poppins Light"/>
                  <a:sym typeface="Poppins Light"/>
                </a:rPr>
                <a:t>GUI Designer &amp; Developers</a:t>
              </a:r>
            </a:p>
          </p:txBody>
        </p:sp>
      </p:grpSp>
      <p:grpSp>
        <p:nvGrpSpPr>
          <p:cNvPr id="35" name="Google Shape;337;p30"/>
          <p:cNvGrpSpPr/>
          <p:nvPr/>
        </p:nvGrpSpPr>
        <p:grpSpPr>
          <a:xfrm>
            <a:off x="2238142" y="2072141"/>
            <a:ext cx="3116238" cy="1314631"/>
            <a:chOff x="1047099" y="2241353"/>
            <a:chExt cx="3116238" cy="1314631"/>
          </a:xfrm>
        </p:grpSpPr>
        <p:sp>
          <p:nvSpPr>
            <p:cNvPr id="36" name="Google Shape;338;p30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7" name="Google Shape;339;p30"/>
            <p:cNvSpPr/>
            <p:nvPr/>
          </p:nvSpPr>
          <p:spPr>
            <a:xfrm>
              <a:off x="1497913" y="3181884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1200" b="1" dirty="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" name="Google Shape;340;p30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15000"/>
                </a:lnSpc>
              </a:pPr>
              <a:r>
                <a:rPr lang="en-US" b="1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Sachin</a:t>
              </a:r>
              <a:r>
                <a:rPr lang="en-US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b="1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Jangoli</a:t>
              </a:r>
              <a:endParaRPr lang="en-US" sz="1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" name="Google Shape;341;p30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spcAft>
                  <a:spcPts val="1600"/>
                </a:spcAft>
              </a:pPr>
              <a:r>
                <a:rPr lang="fr-FR" sz="1050" b="1" dirty="0">
                  <a:latin typeface="Poppins Light"/>
                  <a:ea typeface="Poppins Light"/>
                  <a:cs typeface="Poppins Light"/>
                  <a:sym typeface="Poppins Light"/>
                </a:rPr>
                <a:t>System </a:t>
              </a:r>
              <a:r>
                <a:rPr lang="fr-FR" sz="1050" b="1" dirty="0" smtClean="0">
                  <a:latin typeface="Poppins Light"/>
                  <a:ea typeface="Poppins Light"/>
                  <a:cs typeface="Poppins Light"/>
                  <a:sym typeface="Poppins Light"/>
                </a:rPr>
                <a:t>Analyser </a:t>
              </a:r>
              <a:r>
                <a:rPr lang="fr-FR" sz="1050" b="1" dirty="0">
                  <a:latin typeface="Poppins Light"/>
                  <a:ea typeface="Poppins Light"/>
                  <a:cs typeface="Poppins Light"/>
                  <a:sym typeface="Poppins Light"/>
                </a:rPr>
                <a:t>&amp; Tester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373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398576" y="283403"/>
            <a:ext cx="3082636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 dirty="0" smtClean="0"/>
              <a:t>INTRODUCTION</a:t>
            </a:r>
            <a:r>
              <a:rPr lang="en" dirty="0" smtClean="0"/>
              <a:t> </a:t>
            </a:r>
            <a:endParaRPr dirty="0"/>
          </a:p>
        </p:txBody>
      </p:sp>
      <p:sp>
        <p:nvSpPr>
          <p:cNvPr id="157" name="Google Shape;157;p1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58" name="Google Shape;158;p15"/>
          <p:cNvGrpSpPr/>
          <p:nvPr/>
        </p:nvGrpSpPr>
        <p:grpSpPr>
          <a:xfrm>
            <a:off x="7227977" y="2052723"/>
            <a:ext cx="1212302" cy="1038068"/>
            <a:chOff x="1934025" y="1001650"/>
            <a:chExt cx="415300" cy="355600"/>
          </a:xfrm>
        </p:grpSpPr>
        <p:sp>
          <p:nvSpPr>
            <p:cNvPr id="159" name="Google Shape;159;p15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3" y="1018688"/>
            <a:ext cx="939362" cy="9393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79" y="2510155"/>
            <a:ext cx="2485668" cy="24856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3" y="2105891"/>
            <a:ext cx="2735876" cy="3200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1701788"/>
            <a:ext cx="1470571" cy="147057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59872" y="4181523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TEACHER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49670" y="4181523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STUDENT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355272" y="3172359"/>
            <a:ext cx="2313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APPOINTMENT</a:t>
            </a:r>
          </a:p>
          <a:p>
            <a:pPr algn="ctr"/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189" y="831181"/>
            <a:ext cx="3596046" cy="35960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70" name="Google Shape;170;p16"/>
          <p:cNvSpPr/>
          <p:nvPr/>
        </p:nvSpPr>
        <p:spPr>
          <a:xfrm>
            <a:off x="3539836" y="103910"/>
            <a:ext cx="2224416" cy="1171216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394" y="1551709"/>
            <a:ext cx="4253917" cy="2166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914" y="1275126"/>
            <a:ext cx="1293535" cy="36455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28117" y="416610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Ufff..!</a:t>
            </a:r>
          </a:p>
          <a:p>
            <a:r>
              <a:rPr lang="en-US" dirty="0" smtClean="0"/>
              <a:t>Again he is not in office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263611" y="458685"/>
            <a:ext cx="3276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EXISTING SYSTEM </a:t>
            </a:r>
            <a:endParaRPr lang="en-US" sz="2400" b="1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58" y="3487918"/>
            <a:ext cx="2066723" cy="15241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 flipH="1">
            <a:off x="161262" y="157789"/>
            <a:ext cx="3276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PROPOSED SYSTEM </a:t>
            </a:r>
            <a:endParaRPr lang="en-US" sz="2400" b="1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84" y="2841706"/>
            <a:ext cx="1966516" cy="17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2" y="2841706"/>
            <a:ext cx="3072529" cy="1880095"/>
          </a:xfrm>
          <a:prstGeom prst="rect">
            <a:avLst/>
          </a:prstGeom>
        </p:spPr>
      </p:pic>
      <p:pic>
        <p:nvPicPr>
          <p:cNvPr id="1026" name="Picture 2" descr="Résultat de recherche d'images pour &quot;appointment png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43" y="545092"/>
            <a:ext cx="1674914" cy="167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eft-Up Arrow 7"/>
          <p:cNvSpPr/>
          <p:nvPr/>
        </p:nvSpPr>
        <p:spPr>
          <a:xfrm rot="10800000">
            <a:off x="1794163" y="1156854"/>
            <a:ext cx="1018309" cy="1424497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Up Arrow 11"/>
          <p:cNvSpPr/>
          <p:nvPr/>
        </p:nvSpPr>
        <p:spPr>
          <a:xfrm rot="10800000" flipH="1">
            <a:off x="5776927" y="1156854"/>
            <a:ext cx="1028513" cy="1424498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316" y="2950390"/>
            <a:ext cx="2062768" cy="1521031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4052455" y="2220006"/>
            <a:ext cx="408709" cy="5647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3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3459954" y="1642760"/>
            <a:ext cx="2391117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SCOPE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786" y="904009"/>
            <a:ext cx="952500" cy="952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04" y="110831"/>
            <a:ext cx="9525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522" y="1304790"/>
            <a:ext cx="952500" cy="9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654" y="1304790"/>
            <a:ext cx="952500" cy="95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04" y="3926450"/>
            <a:ext cx="9525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204" y="2303189"/>
            <a:ext cx="952500" cy="95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50" y="2349088"/>
            <a:ext cx="952500" cy="952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982" y="3301588"/>
            <a:ext cx="95250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50" y="3307442"/>
            <a:ext cx="952500" cy="95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40364" y="264892"/>
            <a:ext cx="8351111" cy="445044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Poppins" panose="020B0604020202020204" charset="0"/>
                <a:cs typeface="Poppins" panose="020B0604020202020204" charset="0"/>
              </a:rPr>
              <a:t>To register teachers and student information’s.</a:t>
            </a: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Poppins" panose="020B0604020202020204" charset="0"/>
                <a:cs typeface="Poppins" panose="020B0604020202020204" charset="0"/>
              </a:rPr>
              <a:t>To update or delete teacher and student information’s.</a:t>
            </a: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Poppins" panose="020B0604020202020204" charset="0"/>
                <a:cs typeface="Poppins" panose="020B0604020202020204" charset="0"/>
              </a:rPr>
              <a:t>To assign teacher to a particular course and department.</a:t>
            </a: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Poppins" panose="020B0604020202020204" charset="0"/>
                <a:cs typeface="Poppins" panose="020B0604020202020204" charset="0"/>
              </a:rPr>
              <a:t>To enroll a student to a particular course. </a:t>
            </a: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Poppins" panose="020B0604020202020204" charset="0"/>
                <a:cs typeface="Poppins" panose="020B0604020202020204" charset="0"/>
              </a:rPr>
              <a:t>Teacher entering his consultation hours.</a:t>
            </a: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Poppins" panose="020B0604020202020204" charset="0"/>
                <a:cs typeface="Poppins" panose="020B0604020202020204" charset="0"/>
              </a:rPr>
              <a:t>Teacher requesting a student to meet him during consultation hours.</a:t>
            </a: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Poppins" panose="020B0604020202020204" charset="0"/>
                <a:cs typeface="Poppins" panose="020B0604020202020204" charset="0"/>
              </a:rPr>
              <a:t>Student requesting a teacher for appointment .</a:t>
            </a: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Poppins" panose="020B0604020202020204" charset="0"/>
                <a:cs typeface="Poppins" panose="020B0604020202020204" charset="0"/>
              </a:rPr>
              <a:t>Teacher accepting or deleting appointments made or given to him.</a:t>
            </a:r>
            <a:endParaRPr lang="en-US" sz="1800" dirty="0">
              <a:latin typeface="Poppins" panose="020B0604020202020204" charset="0"/>
              <a:cs typeface="Poppins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2533348" y="1082341"/>
            <a:ext cx="3339000" cy="3339000"/>
            <a:chOff x="2902488" y="902232"/>
            <a:chExt cx="3339000" cy="3339000"/>
          </a:xfrm>
        </p:grpSpPr>
        <p:sp>
          <p:nvSpPr>
            <p:cNvPr id="272" name="Google Shape;272;p25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name="adj1" fmla="val 1811602"/>
                <a:gd name="adj2" fmla="val 16214886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74" name="Google Shape;274;p25"/>
          <p:cNvGrpSpPr/>
          <p:nvPr/>
        </p:nvGrpSpPr>
        <p:grpSpPr>
          <a:xfrm>
            <a:off x="2989259" y="1567543"/>
            <a:ext cx="2417208" cy="2373208"/>
            <a:chOff x="3664038" y="1663782"/>
            <a:chExt cx="1815900" cy="1815900"/>
          </a:xfrm>
        </p:grpSpPr>
        <p:sp>
          <p:nvSpPr>
            <p:cNvPr id="275" name="Google Shape;275;p25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6" name="Google Shape;276;p25"/>
            <p:cNvSpPr txBox="1"/>
            <p:nvPr/>
          </p:nvSpPr>
          <p:spPr>
            <a:xfrm>
              <a:off x="3899987" y="2158482"/>
              <a:ext cx="1425973" cy="8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</a:t>
              </a:r>
              <a:r>
                <a:rPr lang="en" b="1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unctional Requirements</a:t>
              </a:r>
              <a:endParaRPr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80" name="Google Shape;280;p25"/>
          <p:cNvGrpSpPr/>
          <p:nvPr/>
        </p:nvGrpSpPr>
        <p:grpSpPr>
          <a:xfrm>
            <a:off x="852706" y="1951501"/>
            <a:ext cx="1651891" cy="1541473"/>
            <a:chOff x="846499" y="32454"/>
            <a:chExt cx="1068600" cy="1068600"/>
          </a:xfrm>
        </p:grpSpPr>
        <p:sp>
          <p:nvSpPr>
            <p:cNvPr id="281" name="Google Shape;281;p25"/>
            <p:cNvSpPr/>
            <p:nvPr/>
          </p:nvSpPr>
          <p:spPr>
            <a:xfrm>
              <a:off x="846499" y="32454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2" name="Google Shape;282;p25"/>
            <p:cNvSpPr txBox="1"/>
            <p:nvPr/>
          </p:nvSpPr>
          <p:spPr>
            <a:xfrm>
              <a:off x="1002158" y="200604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 smtClean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Perfomance</a:t>
              </a:r>
              <a:r>
                <a:rPr lang="en" sz="1100" dirty="0" smtClean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" sz="1100" b="1" dirty="0" smtClean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Requirements</a:t>
              </a:r>
              <a:r>
                <a:rPr lang="en" sz="1100" dirty="0" smtClean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endParaRPr sz="11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83" name="Google Shape;283;p25"/>
          <p:cNvGrpSpPr/>
          <p:nvPr/>
        </p:nvGrpSpPr>
        <p:grpSpPr>
          <a:xfrm>
            <a:off x="5885759" y="1951501"/>
            <a:ext cx="1708584" cy="1600679"/>
            <a:chOff x="5214448" y="3234278"/>
            <a:chExt cx="1068600" cy="1068600"/>
          </a:xfrm>
        </p:grpSpPr>
        <p:sp>
          <p:nvSpPr>
            <p:cNvPr id="284" name="Google Shape;284;p25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5" name="Google Shape;285;p25"/>
            <p:cNvSpPr txBox="1"/>
            <p:nvPr/>
          </p:nvSpPr>
          <p:spPr>
            <a:xfrm>
              <a:off x="5367448" y="3402428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 smtClean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Process</a:t>
              </a:r>
              <a:r>
                <a:rPr lang="en" sz="1100" dirty="0" smtClean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" sz="1100" b="1" dirty="0" smtClean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Requirements</a:t>
              </a:r>
              <a:r>
                <a:rPr lang="en" sz="1100" dirty="0" smtClean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endParaRPr sz="11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22527" y="231637"/>
            <a:ext cx="2909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sz="1800" b="1" dirty="0" smtClean="0">
                <a:solidFill>
                  <a:srgbClr val="1F4D7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Performance Requirements</a:t>
            </a:r>
            <a:endParaRPr lang="en-US" sz="1800" b="1" dirty="0" smtClean="0">
              <a:solidFill>
                <a:srgbClr val="1F4D78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260769" y="691887"/>
            <a:ext cx="88832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believe that the codes are as simple as possible thereby reducing the time and space complexity thereby achieving greater performance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18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2527" y="1612517"/>
            <a:ext cx="3482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1800" b="1" dirty="0" smtClean="0">
                <a:solidFill>
                  <a:srgbClr val="1F4D7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1800" b="1" dirty="0">
                <a:solidFill>
                  <a:srgbClr val="1F4D7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1800" b="1" dirty="0">
              <a:solidFill>
                <a:srgbClr val="1F4D78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322527" y="2017070"/>
            <a:ext cx="858572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smtClean="0"/>
              <a:t>The </a:t>
            </a:r>
            <a:r>
              <a:rPr lang="en-US" sz="1600" dirty="0"/>
              <a:t>system allows admin to add, modify/delete and assign departments and courses to </a:t>
            </a:r>
            <a:r>
              <a:rPr lang="en-US" sz="1600" dirty="0" smtClean="0"/>
              <a:t>teachers/students.</a:t>
            </a:r>
            <a:endParaRPr lang="en-US" sz="160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smtClean="0"/>
              <a:t>The </a:t>
            </a:r>
            <a:r>
              <a:rPr lang="en-US" sz="1600" dirty="0"/>
              <a:t>system allows teacher to </a:t>
            </a:r>
            <a:r>
              <a:rPr lang="en-US" sz="1600" dirty="0" smtClean="0"/>
              <a:t>set/change </a:t>
            </a:r>
            <a:r>
              <a:rPr lang="en-US" sz="1600" dirty="0"/>
              <a:t>his consultation </a:t>
            </a:r>
            <a:r>
              <a:rPr lang="en-US" sz="1600" dirty="0" smtClean="0"/>
              <a:t>hours. </a:t>
            </a:r>
            <a:endParaRPr lang="en-US" sz="160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smtClean="0"/>
              <a:t>The </a:t>
            </a:r>
            <a:r>
              <a:rPr lang="en-US" sz="1600" dirty="0"/>
              <a:t>system allows teacher to </a:t>
            </a:r>
            <a:r>
              <a:rPr lang="en-US" sz="1600" dirty="0" smtClean="0"/>
              <a:t>give/view/delete </a:t>
            </a:r>
            <a:r>
              <a:rPr lang="en-US" sz="1600" dirty="0"/>
              <a:t>the </a:t>
            </a:r>
            <a:r>
              <a:rPr lang="en-US" sz="1600" dirty="0" smtClean="0"/>
              <a:t>appointments. </a:t>
            </a:r>
            <a:endParaRPr lang="en-US" sz="160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smtClean="0"/>
              <a:t>The </a:t>
            </a:r>
            <a:r>
              <a:rPr lang="en-US" sz="1600" dirty="0"/>
              <a:t>system allows student to edit his profile, enroll in a particular </a:t>
            </a:r>
            <a:r>
              <a:rPr lang="en-US" sz="1600" dirty="0" smtClean="0"/>
              <a:t>course.</a:t>
            </a:r>
            <a:endParaRPr lang="en-US" sz="1600" dirty="0"/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The system allows student to view the schedule i.e. consultation hours of </a:t>
            </a:r>
            <a:r>
              <a:rPr lang="en-US" sz="1600" dirty="0" smtClean="0"/>
              <a:t>teachers. </a:t>
            </a:r>
            <a:endParaRPr lang="en-US" sz="1600" dirty="0"/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The system allows student to request a particular teacher to give </a:t>
            </a:r>
            <a:r>
              <a:rPr lang="en-US" sz="1600" dirty="0" smtClean="0"/>
              <a:t>appointment.</a:t>
            </a: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2474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523</Words>
  <Application>Microsoft Office PowerPoint</Application>
  <PresentationFormat>On-screen Show (16:9)</PresentationFormat>
  <Paragraphs>99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Poppins</vt:lpstr>
      <vt:lpstr>Times New Roman</vt:lpstr>
      <vt:lpstr>Calibri</vt:lpstr>
      <vt:lpstr>Calibri Light</vt:lpstr>
      <vt:lpstr>Poppins Light</vt:lpstr>
      <vt:lpstr>Arial</vt:lpstr>
      <vt:lpstr>Wingdings</vt:lpstr>
      <vt:lpstr>Cymbeline template</vt:lpstr>
      <vt:lpstr>STUDENT-TEACHER APPOINTMENT SYSTEM</vt:lpstr>
      <vt:lpstr>PowerPoint Presentation</vt:lpstr>
      <vt:lpstr>INTRODUCTION </vt:lpstr>
      <vt:lpstr>PowerPoint Presentation</vt:lpstr>
      <vt:lpstr>PowerPoint Presentation</vt:lpstr>
      <vt:lpstr>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STUDENT-TEACHER APPOINTMENT SYSTEM</dc:title>
  <cp:lastModifiedBy>admin</cp:lastModifiedBy>
  <cp:revision>91</cp:revision>
  <dcterms:modified xsi:type="dcterms:W3CDTF">2018-12-12T15:01:43Z</dcterms:modified>
</cp:coreProperties>
</file>